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2"/>
    <p:sldId id="257" r:id="rId23"/>
    <p:sldId id="258" r:id="rId24"/>
    <p:sldId id="259" r:id="rId25"/>
    <p:sldId id="260" r:id="rId26"/>
    <p:sldId id="261" r:id="rId27"/>
    <p:sldId id="262" r:id="rId28"/>
    <p:sldId id="263" r:id="rId29"/>
    <p:sldId id="264" r:id="rId30"/>
    <p:sldId id="265" r:id="rId31"/>
    <p:sldId id="266" r:id="rId32"/>
    <p:sldId id="267" r:id="rId33"/>
    <p:sldId id="268" r:id="rId34"/>
    <p:sldId id="269" r:id="rId35"/>
    <p:sldId id="270" r:id="rId36"/>
    <p:sldId id="271" r:id="rId37"/>
    <p:sldId id="272" r:id="rId38"/>
    <p:sldId id="273" r:id="rId39"/>
    <p:sldId id="274" r:id="rId40"/>
  </p:sldIdLst>
  <p:sldSz cx="18288000" cy="10287000"/>
  <p:notesSz cx="6858000" cy="9144000"/>
  <p:embeddedFontLst>
    <p:embeddedFont>
      <p:font typeface="Oswald" charset="1" panose="00000500000000000000"/>
      <p:regular r:id="rId6"/>
    </p:embeddedFont>
    <p:embeddedFont>
      <p:font typeface="Oswald Bold" charset="1" panose="00000800000000000000"/>
      <p:regular r:id="rId7"/>
    </p:embeddedFont>
    <p:embeddedFont>
      <p:font typeface="Arimo" charset="1" panose="020B0604020202020204"/>
      <p:regular r:id="rId8"/>
    </p:embeddedFont>
    <p:embeddedFont>
      <p:font typeface="Arimo Bold" charset="1" panose="020B0704020202020204"/>
      <p:regular r:id="rId9"/>
    </p:embeddedFont>
    <p:embeddedFont>
      <p:font typeface="Arimo Italics" charset="1" panose="020B0604020202090204"/>
      <p:regular r:id="rId10"/>
    </p:embeddedFont>
    <p:embeddedFont>
      <p:font typeface="Arimo Bold Italics" charset="1" panose="020B0704020202090204"/>
      <p:regular r:id="rId11"/>
    </p:embeddedFont>
    <p:embeddedFont>
      <p:font typeface="Canva Sans" charset="1" panose="020B0503030501040103"/>
      <p:regular r:id="rId12"/>
    </p:embeddedFont>
    <p:embeddedFont>
      <p:font typeface="Canva Sans Bold" charset="1" panose="020B0803030501040103"/>
      <p:regular r:id="rId13"/>
    </p:embeddedFont>
    <p:embeddedFont>
      <p:font typeface="Canva Sans Italics" charset="1" panose="020B0503030501040103"/>
      <p:regular r:id="rId14"/>
    </p:embeddedFont>
    <p:embeddedFont>
      <p:font typeface="Canva Sans Bold Italics" charset="1" panose="020B0803030501040103"/>
      <p:regular r:id="rId15"/>
    </p:embeddedFont>
    <p:embeddedFont>
      <p:font typeface="Canva Sans Medium" charset="1" panose="020B0603030501040103"/>
      <p:regular r:id="rId16"/>
    </p:embeddedFont>
    <p:embeddedFont>
      <p:font typeface="Canva Sans Medium Italics" charset="1" panose="020B0603030501040103"/>
      <p:regular r:id="rId17"/>
    </p:embeddedFont>
    <p:embeddedFont>
      <p:font typeface="Quicksand" charset="1" panose="00000500000000000000"/>
      <p:regular r:id="rId18"/>
    </p:embeddedFont>
    <p:embeddedFont>
      <p:font typeface="Quicksand Bold" charset="1" panose="00000800000000000000"/>
      <p:regular r:id="rId19"/>
    </p:embeddedFont>
    <p:embeddedFont>
      <p:font typeface="Quicksand Light" charset="1" panose="00000400000000000000"/>
      <p:regular r:id="rId20"/>
    </p:embeddedFont>
    <p:embeddedFont>
      <p:font typeface="Quicksand Medium" charset="1" panose="0000060000000000000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slides/slide1.xml" Type="http://schemas.openxmlformats.org/officeDocument/2006/relationships/slide"/><Relationship Id="rId23" Target="slides/slide2.xml" Type="http://schemas.openxmlformats.org/officeDocument/2006/relationships/slide"/><Relationship Id="rId24" Target="slides/slide3.xml" Type="http://schemas.openxmlformats.org/officeDocument/2006/relationships/slide"/><Relationship Id="rId25" Target="slides/slide4.xml" Type="http://schemas.openxmlformats.org/officeDocument/2006/relationships/slide"/><Relationship Id="rId26" Target="slides/slide5.xml" Type="http://schemas.openxmlformats.org/officeDocument/2006/relationships/slide"/><Relationship Id="rId27" Target="slides/slide6.xml" Type="http://schemas.openxmlformats.org/officeDocument/2006/relationships/slide"/><Relationship Id="rId28" Target="slides/slide7.xml" Type="http://schemas.openxmlformats.org/officeDocument/2006/relationships/slide"/><Relationship Id="rId29" Target="slides/slide8.xml" Type="http://schemas.openxmlformats.org/officeDocument/2006/relationships/slide"/><Relationship Id="rId3" Target="viewProps.xml" Type="http://schemas.openxmlformats.org/officeDocument/2006/relationships/viewProps"/><Relationship Id="rId30" Target="slides/slide9.xml" Type="http://schemas.openxmlformats.org/officeDocument/2006/relationships/slide"/><Relationship Id="rId31" Target="slides/slide10.xml" Type="http://schemas.openxmlformats.org/officeDocument/2006/relationships/slide"/><Relationship Id="rId32" Target="slides/slide11.xml" Type="http://schemas.openxmlformats.org/officeDocument/2006/relationships/slide"/><Relationship Id="rId33" Target="slides/slide12.xml" Type="http://schemas.openxmlformats.org/officeDocument/2006/relationships/slide"/><Relationship Id="rId34" Target="slides/slide13.xml" Type="http://schemas.openxmlformats.org/officeDocument/2006/relationships/slide"/><Relationship Id="rId35" Target="slides/slide14.xml" Type="http://schemas.openxmlformats.org/officeDocument/2006/relationships/slide"/><Relationship Id="rId36" Target="slides/slide15.xml" Type="http://schemas.openxmlformats.org/officeDocument/2006/relationships/slide"/><Relationship Id="rId37" Target="slides/slide16.xml" Type="http://schemas.openxmlformats.org/officeDocument/2006/relationships/slide"/><Relationship Id="rId38" Target="slides/slide17.xml" Type="http://schemas.openxmlformats.org/officeDocument/2006/relationships/slide"/><Relationship Id="rId39" Target="slides/slide18.xml" Type="http://schemas.openxmlformats.org/officeDocument/2006/relationships/slide"/><Relationship Id="rId4" Target="theme/theme1.xml" Type="http://schemas.openxmlformats.org/officeDocument/2006/relationships/theme"/><Relationship Id="rId40" Target="slides/slide19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Relationship Id="rId6" Target="../media/image14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15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16.png" Type="http://schemas.openxmlformats.org/officeDocument/2006/relationships/image"/><Relationship Id="rId5" Target="../media/image17.pn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Relationship Id="rId6" Target="../media/image18.pn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Relationship Id="rId6" Target="../media/image19.pn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Relationship Id="rId6" Target="../media/image20.png" Type="http://schemas.openxmlformats.org/officeDocument/2006/relationships/image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21.png" Type="http://schemas.openxmlformats.org/officeDocument/2006/relationships/image"/><Relationship Id="rId5" Target="../media/image22.png" Type="http://schemas.openxmlformats.org/officeDocument/2006/relationships/image"/></Relationships>
</file>

<file path=ppt/slides/_rels/slide1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23.png" Type="http://schemas.openxmlformats.org/officeDocument/2006/relationships/image"/><Relationship Id="rId5" Target="../media/image24.png" Type="http://schemas.openxmlformats.org/officeDocument/2006/relationships/image"/><Relationship Id="rId6" Target="../media/image25.png" Type="http://schemas.openxmlformats.org/officeDocument/2006/relationships/image"/></Relationships>
</file>

<file path=ppt/slides/_rels/slide1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Relationship Id="rId3" Target="../media/image27.sv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Relationship Id="rId6" Target="../media/image4.png" Type="http://schemas.openxmlformats.org/officeDocument/2006/relationships/image"/><Relationship Id="rId7" Target="../media/image5.svg" Type="http://schemas.openxmlformats.org/officeDocument/2006/relationships/image"/><Relationship Id="rId8" Target="../media/image28.png" Type="http://schemas.openxmlformats.org/officeDocument/2006/relationships/image"/><Relationship Id="rId9" Target="../media/image29.sv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Relationship Id="rId6" Target="../media/image8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Relationship Id="rId6" Target="../media/image9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Relationship Id="rId6" Target="../media/image10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Relationship Id="rId6" Target="../media/image11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Relationship Id="rId6" Target="../media/image12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Relationship Id="rId6" Target="../media/image13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33" r="0" b="-93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576611" y="8353252"/>
            <a:ext cx="19974273" cy="1420979"/>
            <a:chOff x="0" y="0"/>
            <a:chExt cx="5260714" cy="37425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260714" cy="374250"/>
            </a:xfrm>
            <a:custGeom>
              <a:avLst/>
              <a:gdLst/>
              <a:ahLst/>
              <a:cxnLst/>
              <a:rect r="r" b="b" t="t" l="l"/>
              <a:pathLst>
                <a:path h="374250" w="5260714">
                  <a:moveTo>
                    <a:pt x="0" y="0"/>
                  </a:moveTo>
                  <a:lnTo>
                    <a:pt x="5260714" y="0"/>
                  </a:lnTo>
                  <a:lnTo>
                    <a:pt x="5260714" y="374250"/>
                  </a:lnTo>
                  <a:lnTo>
                    <a:pt x="0" y="374250"/>
                  </a:ln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5260714" cy="412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7216912" y="-911620"/>
            <a:ext cx="2942276" cy="2942276"/>
          </a:xfrm>
          <a:custGeom>
            <a:avLst/>
            <a:gdLst/>
            <a:ahLst/>
            <a:cxnLst/>
            <a:rect r="r" b="b" t="t" l="l"/>
            <a:pathLst>
              <a:path h="2942276" w="2942276">
                <a:moveTo>
                  <a:pt x="0" y="0"/>
                </a:moveTo>
                <a:lnTo>
                  <a:pt x="2942276" y="0"/>
                </a:lnTo>
                <a:lnTo>
                  <a:pt x="2942276" y="2942276"/>
                </a:lnTo>
                <a:lnTo>
                  <a:pt x="0" y="294227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058351" y="4432935"/>
            <a:ext cx="10228448" cy="16211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360"/>
              </a:lnSpc>
            </a:pPr>
            <a:r>
              <a:rPr lang="en-US" sz="12000">
                <a:solidFill>
                  <a:srgbClr val="0F2C33"/>
                </a:solidFill>
                <a:latin typeface="Oswald Bold"/>
              </a:rPr>
              <a:t>CAPDEC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029776" y="6342091"/>
            <a:ext cx="10228448" cy="6698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04"/>
              </a:lnSpc>
            </a:pPr>
            <a:r>
              <a:rPr lang="en-US" sz="4002">
                <a:solidFill>
                  <a:srgbClr val="0F2C33"/>
                </a:solidFill>
                <a:latin typeface="Quicksand"/>
              </a:rPr>
              <a:t>CS412 - Computer Vision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8734425"/>
            <a:ext cx="6297062" cy="596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900"/>
              </a:lnSpc>
            </a:pPr>
            <a:r>
              <a:rPr lang="en-US" sz="3500">
                <a:solidFill>
                  <a:srgbClr val="0F2C33"/>
                </a:solidFill>
                <a:latin typeface="Quicksand Bold"/>
              </a:rPr>
              <a:t>Mạch Vĩnh Phát - 20125104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615720" y="8734425"/>
            <a:ext cx="6484671" cy="596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900"/>
              </a:lnSpc>
            </a:pPr>
            <a:r>
              <a:rPr lang="en-US" sz="3500">
                <a:solidFill>
                  <a:srgbClr val="0F2C33"/>
                </a:solidFill>
                <a:latin typeface="Quicksand Bold"/>
              </a:rPr>
              <a:t>Đào Nhật Quang - 20125108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76611" y="8801100"/>
            <a:ext cx="19974273" cy="1861295"/>
            <a:chOff x="0" y="0"/>
            <a:chExt cx="5260714" cy="49021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260714" cy="490218"/>
            </a:xfrm>
            <a:custGeom>
              <a:avLst/>
              <a:gdLst/>
              <a:ahLst/>
              <a:cxnLst/>
              <a:rect r="r" b="b" t="t" l="l"/>
              <a:pathLst>
                <a:path h="490218" w="5260714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6076535" y="-1191430"/>
            <a:ext cx="2365530" cy="2382860"/>
          </a:xfrm>
          <a:custGeom>
            <a:avLst/>
            <a:gdLst/>
            <a:ahLst/>
            <a:cxnLst/>
            <a:rect r="r" b="b" t="t" l="l"/>
            <a:pathLst>
              <a:path h="2382860" w="2365530">
                <a:moveTo>
                  <a:pt x="0" y="0"/>
                </a:moveTo>
                <a:lnTo>
                  <a:pt x="2365530" y="0"/>
                </a:lnTo>
                <a:lnTo>
                  <a:pt x="2365530" y="2382860"/>
                </a:lnTo>
                <a:lnTo>
                  <a:pt x="0" y="23828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92761" y="7265988"/>
            <a:ext cx="1324974" cy="1324974"/>
          </a:xfrm>
          <a:custGeom>
            <a:avLst/>
            <a:gdLst/>
            <a:ahLst/>
            <a:cxnLst/>
            <a:rect r="r" b="b" t="t" l="l"/>
            <a:pathLst>
              <a:path h="1324974" w="1324974">
                <a:moveTo>
                  <a:pt x="0" y="0"/>
                </a:moveTo>
                <a:lnTo>
                  <a:pt x="1324973" y="0"/>
                </a:lnTo>
                <a:lnTo>
                  <a:pt x="1324973" y="1324973"/>
                </a:lnTo>
                <a:lnTo>
                  <a:pt x="0" y="132497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666931" y="3258002"/>
            <a:ext cx="13487190" cy="4007986"/>
          </a:xfrm>
          <a:custGeom>
            <a:avLst/>
            <a:gdLst/>
            <a:ahLst/>
            <a:cxnLst/>
            <a:rect r="r" b="b" t="t" l="l"/>
            <a:pathLst>
              <a:path h="4007986" w="13487190">
                <a:moveTo>
                  <a:pt x="0" y="0"/>
                </a:moveTo>
                <a:lnTo>
                  <a:pt x="13487190" y="0"/>
                </a:lnTo>
                <a:lnTo>
                  <a:pt x="13487190" y="4007986"/>
                </a:lnTo>
                <a:lnTo>
                  <a:pt x="0" y="400798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146438" y="1844434"/>
            <a:ext cx="15995124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0F2C33"/>
                </a:solidFill>
                <a:latin typeface="Quicksand Bold"/>
              </a:rPr>
              <a:t>Running on VizWiz (0.015 noise) (bad generalization)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76611" y="8801100"/>
            <a:ext cx="19974273" cy="1861295"/>
            <a:chOff x="0" y="0"/>
            <a:chExt cx="5260714" cy="49021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260714" cy="490218"/>
            </a:xfrm>
            <a:custGeom>
              <a:avLst/>
              <a:gdLst/>
              <a:ahLst/>
              <a:cxnLst/>
              <a:rect r="r" b="b" t="t" l="l"/>
              <a:pathLst>
                <a:path h="490218" w="5260714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92761" y="7265988"/>
            <a:ext cx="1324974" cy="1324974"/>
          </a:xfrm>
          <a:custGeom>
            <a:avLst/>
            <a:gdLst/>
            <a:ahLst/>
            <a:cxnLst/>
            <a:rect r="r" b="b" t="t" l="l"/>
            <a:pathLst>
              <a:path h="1324974" w="1324974">
                <a:moveTo>
                  <a:pt x="0" y="0"/>
                </a:moveTo>
                <a:lnTo>
                  <a:pt x="1324973" y="0"/>
                </a:lnTo>
                <a:lnTo>
                  <a:pt x="1324973" y="1324973"/>
                </a:lnTo>
                <a:lnTo>
                  <a:pt x="0" y="13249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305266" y="1910599"/>
            <a:ext cx="11677468" cy="8104857"/>
          </a:xfrm>
          <a:custGeom>
            <a:avLst/>
            <a:gdLst/>
            <a:ahLst/>
            <a:cxnLst/>
            <a:rect r="r" b="b" t="t" l="l"/>
            <a:pathLst>
              <a:path h="8104857" w="11677468">
                <a:moveTo>
                  <a:pt x="0" y="0"/>
                </a:moveTo>
                <a:lnTo>
                  <a:pt x="11677468" y="0"/>
                </a:lnTo>
                <a:lnTo>
                  <a:pt x="11677468" y="8104857"/>
                </a:lnTo>
                <a:lnTo>
                  <a:pt x="0" y="810485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412964" y="544513"/>
            <a:ext cx="15995124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000"/>
              </a:lnSpc>
            </a:pPr>
            <a:r>
              <a:rPr lang="en-US" sz="5000">
                <a:solidFill>
                  <a:srgbClr val="0F2C33"/>
                </a:solidFill>
                <a:latin typeface="Quicksand Bold"/>
              </a:rPr>
              <a:t>Evaluation on different noise variance (COCO 2014)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76611" y="8801100"/>
            <a:ext cx="19974273" cy="1861295"/>
            <a:chOff x="0" y="0"/>
            <a:chExt cx="5260714" cy="49021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260714" cy="490218"/>
            </a:xfrm>
            <a:custGeom>
              <a:avLst/>
              <a:gdLst/>
              <a:ahLst/>
              <a:cxnLst/>
              <a:rect r="r" b="b" t="t" l="l"/>
              <a:pathLst>
                <a:path h="490218" w="5260714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92761" y="7265988"/>
            <a:ext cx="1324974" cy="1324974"/>
          </a:xfrm>
          <a:custGeom>
            <a:avLst/>
            <a:gdLst/>
            <a:ahLst/>
            <a:cxnLst/>
            <a:rect r="r" b="b" t="t" l="l"/>
            <a:pathLst>
              <a:path h="1324974" w="1324974">
                <a:moveTo>
                  <a:pt x="0" y="0"/>
                </a:moveTo>
                <a:lnTo>
                  <a:pt x="1324973" y="0"/>
                </a:lnTo>
                <a:lnTo>
                  <a:pt x="1324973" y="1324973"/>
                </a:lnTo>
                <a:lnTo>
                  <a:pt x="0" y="13249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92761" y="2147674"/>
            <a:ext cx="8776094" cy="5991652"/>
          </a:xfrm>
          <a:custGeom>
            <a:avLst/>
            <a:gdLst/>
            <a:ahLst/>
            <a:cxnLst/>
            <a:rect r="r" b="b" t="t" l="l"/>
            <a:pathLst>
              <a:path h="5991652" w="8776094">
                <a:moveTo>
                  <a:pt x="0" y="0"/>
                </a:moveTo>
                <a:lnTo>
                  <a:pt x="8776094" y="0"/>
                </a:lnTo>
                <a:lnTo>
                  <a:pt x="8776094" y="5991652"/>
                </a:lnTo>
                <a:lnTo>
                  <a:pt x="0" y="599165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580783" y="1783371"/>
            <a:ext cx="8425298" cy="6642471"/>
          </a:xfrm>
          <a:custGeom>
            <a:avLst/>
            <a:gdLst/>
            <a:ahLst/>
            <a:cxnLst/>
            <a:rect r="r" b="b" t="t" l="l"/>
            <a:pathLst>
              <a:path h="6642471" w="8425298">
                <a:moveTo>
                  <a:pt x="0" y="0"/>
                </a:moveTo>
                <a:lnTo>
                  <a:pt x="8425298" y="0"/>
                </a:lnTo>
                <a:lnTo>
                  <a:pt x="8425298" y="6642471"/>
                </a:lnTo>
                <a:lnTo>
                  <a:pt x="0" y="664247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412964" y="544513"/>
            <a:ext cx="15995124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0F2C33"/>
                </a:solidFill>
                <a:latin typeface="Quicksand Bold"/>
              </a:rPr>
              <a:t>Results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33" r="0" b="-93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576611" y="8353252"/>
            <a:ext cx="19974273" cy="1420979"/>
            <a:chOff x="0" y="0"/>
            <a:chExt cx="5260714" cy="37425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260714" cy="374250"/>
            </a:xfrm>
            <a:custGeom>
              <a:avLst/>
              <a:gdLst/>
              <a:ahLst/>
              <a:cxnLst/>
              <a:rect r="r" b="b" t="t" l="l"/>
              <a:pathLst>
                <a:path h="374250" w="5260714">
                  <a:moveTo>
                    <a:pt x="0" y="0"/>
                  </a:moveTo>
                  <a:lnTo>
                    <a:pt x="5260714" y="0"/>
                  </a:lnTo>
                  <a:lnTo>
                    <a:pt x="5260714" y="374250"/>
                  </a:lnTo>
                  <a:lnTo>
                    <a:pt x="0" y="374250"/>
                  </a:ln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5260714" cy="412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7216912" y="-911620"/>
            <a:ext cx="2942276" cy="2942276"/>
          </a:xfrm>
          <a:custGeom>
            <a:avLst/>
            <a:gdLst/>
            <a:ahLst/>
            <a:cxnLst/>
            <a:rect r="r" b="b" t="t" l="l"/>
            <a:pathLst>
              <a:path h="2942276" w="2942276">
                <a:moveTo>
                  <a:pt x="0" y="0"/>
                </a:moveTo>
                <a:lnTo>
                  <a:pt x="2942276" y="0"/>
                </a:lnTo>
                <a:lnTo>
                  <a:pt x="2942276" y="2942276"/>
                </a:lnTo>
                <a:lnTo>
                  <a:pt x="0" y="294227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841583" y="3651885"/>
            <a:ext cx="12604833" cy="16211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360"/>
              </a:lnSpc>
            </a:pPr>
            <a:r>
              <a:rPr lang="en-US" sz="12000">
                <a:solidFill>
                  <a:srgbClr val="0F2C33"/>
                </a:solidFill>
                <a:latin typeface="Oswald Bold"/>
              </a:rPr>
              <a:t>FINE-TUNE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76611" y="8801100"/>
            <a:ext cx="19974273" cy="1861295"/>
            <a:chOff x="0" y="0"/>
            <a:chExt cx="5260714" cy="49021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260714" cy="490218"/>
            </a:xfrm>
            <a:custGeom>
              <a:avLst/>
              <a:gdLst/>
              <a:ahLst/>
              <a:cxnLst/>
              <a:rect r="r" b="b" t="t" l="l"/>
              <a:pathLst>
                <a:path h="490218" w="5260714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6076535" y="-1191430"/>
            <a:ext cx="2365530" cy="2382860"/>
          </a:xfrm>
          <a:custGeom>
            <a:avLst/>
            <a:gdLst/>
            <a:ahLst/>
            <a:cxnLst/>
            <a:rect r="r" b="b" t="t" l="l"/>
            <a:pathLst>
              <a:path h="2382860" w="2365530">
                <a:moveTo>
                  <a:pt x="0" y="0"/>
                </a:moveTo>
                <a:lnTo>
                  <a:pt x="2365530" y="0"/>
                </a:lnTo>
                <a:lnTo>
                  <a:pt x="2365530" y="2382860"/>
                </a:lnTo>
                <a:lnTo>
                  <a:pt x="0" y="23828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92761" y="7265988"/>
            <a:ext cx="1324974" cy="1324974"/>
          </a:xfrm>
          <a:custGeom>
            <a:avLst/>
            <a:gdLst/>
            <a:ahLst/>
            <a:cxnLst/>
            <a:rect r="r" b="b" t="t" l="l"/>
            <a:pathLst>
              <a:path h="1324974" w="1324974">
                <a:moveTo>
                  <a:pt x="0" y="0"/>
                </a:moveTo>
                <a:lnTo>
                  <a:pt x="1324973" y="0"/>
                </a:lnTo>
                <a:lnTo>
                  <a:pt x="1324973" y="1324973"/>
                </a:lnTo>
                <a:lnTo>
                  <a:pt x="0" y="132497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50172" y="3485065"/>
            <a:ext cx="15587657" cy="3316870"/>
          </a:xfrm>
          <a:custGeom>
            <a:avLst/>
            <a:gdLst/>
            <a:ahLst/>
            <a:cxnLst/>
            <a:rect r="r" b="b" t="t" l="l"/>
            <a:pathLst>
              <a:path h="3316870" w="15587657">
                <a:moveTo>
                  <a:pt x="0" y="0"/>
                </a:moveTo>
                <a:lnTo>
                  <a:pt x="15587656" y="0"/>
                </a:lnTo>
                <a:lnTo>
                  <a:pt x="15587656" y="3316870"/>
                </a:lnTo>
                <a:lnTo>
                  <a:pt x="0" y="331687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412964" y="1086655"/>
            <a:ext cx="15995124" cy="1749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0F2C33"/>
                </a:solidFill>
                <a:latin typeface="Quicksand Bold"/>
              </a:rPr>
              <a:t>Fine-tuning 0.015 with open-text (News)</a:t>
            </a:r>
          </a:p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0F2C33"/>
                </a:solidFill>
                <a:latin typeface="Quicksand Bold"/>
              </a:rPr>
              <a:t>Test on COCO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76611" y="8801100"/>
            <a:ext cx="19974273" cy="1861295"/>
            <a:chOff x="0" y="0"/>
            <a:chExt cx="5260714" cy="49021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260714" cy="490218"/>
            </a:xfrm>
            <a:custGeom>
              <a:avLst/>
              <a:gdLst/>
              <a:ahLst/>
              <a:cxnLst/>
              <a:rect r="r" b="b" t="t" l="l"/>
              <a:pathLst>
                <a:path h="490218" w="5260714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6076535" y="-1191430"/>
            <a:ext cx="2365530" cy="2382860"/>
          </a:xfrm>
          <a:custGeom>
            <a:avLst/>
            <a:gdLst/>
            <a:ahLst/>
            <a:cxnLst/>
            <a:rect r="r" b="b" t="t" l="l"/>
            <a:pathLst>
              <a:path h="2382860" w="2365530">
                <a:moveTo>
                  <a:pt x="0" y="0"/>
                </a:moveTo>
                <a:lnTo>
                  <a:pt x="2365530" y="0"/>
                </a:lnTo>
                <a:lnTo>
                  <a:pt x="2365530" y="2382860"/>
                </a:lnTo>
                <a:lnTo>
                  <a:pt x="0" y="23828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92761" y="7265988"/>
            <a:ext cx="1324974" cy="1324974"/>
          </a:xfrm>
          <a:custGeom>
            <a:avLst/>
            <a:gdLst/>
            <a:ahLst/>
            <a:cxnLst/>
            <a:rect r="r" b="b" t="t" l="l"/>
            <a:pathLst>
              <a:path h="1324974" w="1324974">
                <a:moveTo>
                  <a:pt x="0" y="0"/>
                </a:moveTo>
                <a:lnTo>
                  <a:pt x="1324973" y="0"/>
                </a:lnTo>
                <a:lnTo>
                  <a:pt x="1324973" y="1324973"/>
                </a:lnTo>
                <a:lnTo>
                  <a:pt x="0" y="132497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86455" y="3350807"/>
            <a:ext cx="15448141" cy="3585385"/>
          </a:xfrm>
          <a:custGeom>
            <a:avLst/>
            <a:gdLst/>
            <a:ahLst/>
            <a:cxnLst/>
            <a:rect r="r" b="b" t="t" l="l"/>
            <a:pathLst>
              <a:path h="3585385" w="15448141">
                <a:moveTo>
                  <a:pt x="0" y="0"/>
                </a:moveTo>
                <a:lnTo>
                  <a:pt x="15448142" y="0"/>
                </a:lnTo>
                <a:lnTo>
                  <a:pt x="15448142" y="3585386"/>
                </a:lnTo>
                <a:lnTo>
                  <a:pt x="0" y="358538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412964" y="1086655"/>
            <a:ext cx="15995124" cy="2635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0F2C33"/>
                </a:solidFill>
                <a:latin typeface="Quicksand Bold"/>
              </a:rPr>
              <a:t>Fine-tuning 0.015 with open-text (Shakespeare)</a:t>
            </a:r>
          </a:p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0F2C33"/>
                </a:solidFill>
                <a:latin typeface="Quicksand Bold"/>
              </a:rPr>
              <a:t>Test on COCO</a:t>
            </a:r>
          </a:p>
          <a:p>
            <a:pPr algn="ctr">
              <a:lnSpc>
                <a:spcPts val="7000"/>
              </a:lnSpc>
            </a:pP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76611" y="8801100"/>
            <a:ext cx="19974273" cy="1861295"/>
            <a:chOff x="0" y="0"/>
            <a:chExt cx="5260714" cy="49021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260714" cy="490218"/>
            </a:xfrm>
            <a:custGeom>
              <a:avLst/>
              <a:gdLst/>
              <a:ahLst/>
              <a:cxnLst/>
              <a:rect r="r" b="b" t="t" l="l"/>
              <a:pathLst>
                <a:path h="490218" w="5260714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6076535" y="-1191430"/>
            <a:ext cx="2365530" cy="2382860"/>
          </a:xfrm>
          <a:custGeom>
            <a:avLst/>
            <a:gdLst/>
            <a:ahLst/>
            <a:cxnLst/>
            <a:rect r="r" b="b" t="t" l="l"/>
            <a:pathLst>
              <a:path h="2382860" w="2365530">
                <a:moveTo>
                  <a:pt x="0" y="0"/>
                </a:moveTo>
                <a:lnTo>
                  <a:pt x="2365530" y="0"/>
                </a:lnTo>
                <a:lnTo>
                  <a:pt x="2365530" y="2382860"/>
                </a:lnTo>
                <a:lnTo>
                  <a:pt x="0" y="23828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92761" y="7265988"/>
            <a:ext cx="1324974" cy="1324974"/>
          </a:xfrm>
          <a:custGeom>
            <a:avLst/>
            <a:gdLst/>
            <a:ahLst/>
            <a:cxnLst/>
            <a:rect r="r" b="b" t="t" l="l"/>
            <a:pathLst>
              <a:path h="1324974" w="1324974">
                <a:moveTo>
                  <a:pt x="0" y="0"/>
                </a:moveTo>
                <a:lnTo>
                  <a:pt x="1324973" y="0"/>
                </a:lnTo>
                <a:lnTo>
                  <a:pt x="1324973" y="1324973"/>
                </a:lnTo>
                <a:lnTo>
                  <a:pt x="0" y="132497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229469" y="2444778"/>
            <a:ext cx="14362113" cy="6813522"/>
          </a:xfrm>
          <a:custGeom>
            <a:avLst/>
            <a:gdLst/>
            <a:ahLst/>
            <a:cxnLst/>
            <a:rect r="r" b="b" t="t" l="l"/>
            <a:pathLst>
              <a:path h="6813522" w="14362113">
                <a:moveTo>
                  <a:pt x="0" y="0"/>
                </a:moveTo>
                <a:lnTo>
                  <a:pt x="14362114" y="0"/>
                </a:lnTo>
                <a:lnTo>
                  <a:pt x="14362114" y="6813522"/>
                </a:lnTo>
                <a:lnTo>
                  <a:pt x="0" y="681352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412964" y="574183"/>
            <a:ext cx="15995124" cy="2635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0F2C33"/>
                </a:solidFill>
                <a:latin typeface="Quicksand Bold"/>
              </a:rPr>
              <a:t>Fine-tuning 0.015 with open-text</a:t>
            </a:r>
          </a:p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0F2C33"/>
                </a:solidFill>
                <a:latin typeface="Quicksand Bold"/>
              </a:rPr>
              <a:t>Test on Nocaps</a:t>
            </a:r>
          </a:p>
          <a:p>
            <a:pPr algn="ctr">
              <a:lnSpc>
                <a:spcPts val="7000"/>
              </a:lnSpc>
            </a:pP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76611" y="8801100"/>
            <a:ext cx="19974273" cy="1861295"/>
            <a:chOff x="0" y="0"/>
            <a:chExt cx="5260714" cy="49021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260714" cy="490218"/>
            </a:xfrm>
            <a:custGeom>
              <a:avLst/>
              <a:gdLst/>
              <a:ahLst/>
              <a:cxnLst/>
              <a:rect r="r" b="b" t="t" l="l"/>
              <a:pathLst>
                <a:path h="490218" w="5260714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92761" y="7265988"/>
            <a:ext cx="1324974" cy="1324974"/>
          </a:xfrm>
          <a:custGeom>
            <a:avLst/>
            <a:gdLst/>
            <a:ahLst/>
            <a:cxnLst/>
            <a:rect r="r" b="b" t="t" l="l"/>
            <a:pathLst>
              <a:path h="1324974" w="1324974">
                <a:moveTo>
                  <a:pt x="0" y="0"/>
                </a:moveTo>
                <a:lnTo>
                  <a:pt x="1324973" y="0"/>
                </a:lnTo>
                <a:lnTo>
                  <a:pt x="1324973" y="1324973"/>
                </a:lnTo>
                <a:lnTo>
                  <a:pt x="0" y="13249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17734" y="2004975"/>
            <a:ext cx="6766162" cy="5458899"/>
          </a:xfrm>
          <a:custGeom>
            <a:avLst/>
            <a:gdLst/>
            <a:ahLst/>
            <a:cxnLst/>
            <a:rect r="r" b="b" t="t" l="l"/>
            <a:pathLst>
              <a:path h="5458899" w="6766162">
                <a:moveTo>
                  <a:pt x="0" y="0"/>
                </a:moveTo>
                <a:lnTo>
                  <a:pt x="6766162" y="0"/>
                </a:lnTo>
                <a:lnTo>
                  <a:pt x="6766162" y="5458899"/>
                </a:lnTo>
                <a:lnTo>
                  <a:pt x="0" y="545889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416715" y="2020474"/>
            <a:ext cx="6991373" cy="5427901"/>
          </a:xfrm>
          <a:custGeom>
            <a:avLst/>
            <a:gdLst/>
            <a:ahLst/>
            <a:cxnLst/>
            <a:rect r="r" b="b" t="t" l="l"/>
            <a:pathLst>
              <a:path h="5427901" w="6991373">
                <a:moveTo>
                  <a:pt x="0" y="0"/>
                </a:moveTo>
                <a:lnTo>
                  <a:pt x="6991373" y="0"/>
                </a:lnTo>
                <a:lnTo>
                  <a:pt x="6991373" y="5427901"/>
                </a:lnTo>
                <a:lnTo>
                  <a:pt x="0" y="542790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412964" y="544513"/>
            <a:ext cx="15995124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0F2C33"/>
                </a:solidFill>
                <a:latin typeface="Quicksand Bold"/>
              </a:rPr>
              <a:t>Results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158015" y="7800699"/>
            <a:ext cx="4882574" cy="596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0F2C33"/>
                </a:solidFill>
                <a:latin typeface="Quicksand Bold"/>
              </a:rPr>
              <a:t>News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471114" y="7792950"/>
            <a:ext cx="4882574" cy="596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0F2C33"/>
                </a:solidFill>
                <a:latin typeface="Quicksand Bold"/>
              </a:rPr>
              <a:t>Shakespeare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76611" y="8801100"/>
            <a:ext cx="19974273" cy="1861295"/>
            <a:chOff x="0" y="0"/>
            <a:chExt cx="5260714" cy="49021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260714" cy="490218"/>
            </a:xfrm>
            <a:custGeom>
              <a:avLst/>
              <a:gdLst/>
              <a:ahLst/>
              <a:cxnLst/>
              <a:rect r="r" b="b" t="t" l="l"/>
              <a:pathLst>
                <a:path h="490218" w="5260714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92761" y="7265988"/>
            <a:ext cx="1324974" cy="1324974"/>
          </a:xfrm>
          <a:custGeom>
            <a:avLst/>
            <a:gdLst/>
            <a:ahLst/>
            <a:cxnLst/>
            <a:rect r="r" b="b" t="t" l="l"/>
            <a:pathLst>
              <a:path h="1324974" w="1324974">
                <a:moveTo>
                  <a:pt x="0" y="0"/>
                </a:moveTo>
                <a:lnTo>
                  <a:pt x="1324973" y="0"/>
                </a:lnTo>
                <a:lnTo>
                  <a:pt x="1324973" y="1324973"/>
                </a:lnTo>
                <a:lnTo>
                  <a:pt x="0" y="13249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895202" y="1803564"/>
            <a:ext cx="10359795" cy="7454736"/>
          </a:xfrm>
          <a:custGeom>
            <a:avLst/>
            <a:gdLst/>
            <a:ahLst/>
            <a:cxnLst/>
            <a:rect r="r" b="b" t="t" l="l"/>
            <a:pathLst>
              <a:path h="7454736" w="10359795">
                <a:moveTo>
                  <a:pt x="0" y="0"/>
                </a:moveTo>
                <a:lnTo>
                  <a:pt x="10359795" y="0"/>
                </a:lnTo>
                <a:lnTo>
                  <a:pt x="10359795" y="7454736"/>
                </a:lnTo>
                <a:lnTo>
                  <a:pt x="0" y="745473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778948" y="9555534"/>
            <a:ext cx="9509052" cy="731466"/>
          </a:xfrm>
          <a:custGeom>
            <a:avLst/>
            <a:gdLst/>
            <a:ahLst/>
            <a:cxnLst/>
            <a:rect r="r" b="b" t="t" l="l"/>
            <a:pathLst>
              <a:path h="731466" w="9509052">
                <a:moveTo>
                  <a:pt x="0" y="0"/>
                </a:moveTo>
                <a:lnTo>
                  <a:pt x="9509052" y="0"/>
                </a:lnTo>
                <a:lnTo>
                  <a:pt x="9509052" y="731466"/>
                </a:lnTo>
                <a:lnTo>
                  <a:pt x="0" y="73146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0" y="1028700"/>
            <a:ext cx="9603198" cy="643790"/>
          </a:xfrm>
          <a:custGeom>
            <a:avLst/>
            <a:gdLst/>
            <a:ahLst/>
            <a:cxnLst/>
            <a:rect r="r" b="b" t="t" l="l"/>
            <a:pathLst>
              <a:path h="643790" w="9603198">
                <a:moveTo>
                  <a:pt x="0" y="0"/>
                </a:moveTo>
                <a:lnTo>
                  <a:pt x="9603198" y="0"/>
                </a:lnTo>
                <a:lnTo>
                  <a:pt x="9603198" y="643790"/>
                </a:lnTo>
                <a:lnTo>
                  <a:pt x="0" y="64379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412964" y="-104775"/>
            <a:ext cx="15995124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0F2C33"/>
                </a:solidFill>
                <a:latin typeface="Quicksand Bold"/>
              </a:rPr>
              <a:t>Comparison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762369" y="431800"/>
            <a:ext cx="4882574" cy="596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0F2C33"/>
                </a:solidFill>
                <a:latin typeface="Quicksand Bold"/>
              </a:rPr>
              <a:t>Before fine-tuning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970114" y="8926513"/>
            <a:ext cx="4882574" cy="596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0F2C33"/>
                </a:solidFill>
                <a:latin typeface="Quicksand Bold"/>
              </a:rPr>
              <a:t>After fine-tuning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76611" y="8353252"/>
            <a:ext cx="19974273" cy="1420979"/>
            <a:chOff x="0" y="0"/>
            <a:chExt cx="5260714" cy="37425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260714" cy="374250"/>
            </a:xfrm>
            <a:custGeom>
              <a:avLst/>
              <a:gdLst/>
              <a:ahLst/>
              <a:cxnLst/>
              <a:rect r="r" b="b" t="t" l="l"/>
              <a:pathLst>
                <a:path h="374250" w="5260714">
                  <a:moveTo>
                    <a:pt x="0" y="0"/>
                  </a:moveTo>
                  <a:lnTo>
                    <a:pt x="5260714" y="0"/>
                  </a:lnTo>
                  <a:lnTo>
                    <a:pt x="5260714" y="374250"/>
                  </a:lnTo>
                  <a:lnTo>
                    <a:pt x="0" y="374250"/>
                  </a:ln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260714" cy="412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5018527" y="119191"/>
            <a:ext cx="3134223" cy="3014552"/>
          </a:xfrm>
          <a:custGeom>
            <a:avLst/>
            <a:gdLst/>
            <a:ahLst/>
            <a:cxnLst/>
            <a:rect r="r" b="b" t="t" l="l"/>
            <a:pathLst>
              <a:path h="3014552" w="3134223">
                <a:moveTo>
                  <a:pt x="0" y="0"/>
                </a:moveTo>
                <a:lnTo>
                  <a:pt x="3134223" y="0"/>
                </a:lnTo>
                <a:lnTo>
                  <a:pt x="3134223" y="3014553"/>
                </a:lnTo>
                <a:lnTo>
                  <a:pt x="0" y="30145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297154" y="392556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429160" y="-2115587"/>
            <a:ext cx="3714840" cy="3742054"/>
          </a:xfrm>
          <a:custGeom>
            <a:avLst/>
            <a:gdLst/>
            <a:ahLst/>
            <a:cxnLst/>
            <a:rect r="r" b="b" t="t" l="l"/>
            <a:pathLst>
              <a:path h="3742054" w="3714840">
                <a:moveTo>
                  <a:pt x="0" y="0"/>
                </a:moveTo>
                <a:lnTo>
                  <a:pt x="3714840" y="0"/>
                </a:lnTo>
                <a:lnTo>
                  <a:pt x="3714840" y="3742054"/>
                </a:lnTo>
                <a:lnTo>
                  <a:pt x="0" y="374205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1894516" y="6698674"/>
            <a:ext cx="2441759" cy="404000"/>
          </a:xfrm>
          <a:custGeom>
            <a:avLst/>
            <a:gdLst/>
            <a:ahLst/>
            <a:cxnLst/>
            <a:rect r="r" b="b" t="t" l="l"/>
            <a:pathLst>
              <a:path h="404000" w="2441759">
                <a:moveTo>
                  <a:pt x="0" y="0"/>
                </a:moveTo>
                <a:lnTo>
                  <a:pt x="2441759" y="0"/>
                </a:lnTo>
                <a:lnTo>
                  <a:pt x="2441759" y="404000"/>
                </a:lnTo>
                <a:lnTo>
                  <a:pt x="0" y="4040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3269473" y="2933719"/>
            <a:ext cx="11749054" cy="17836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620"/>
              </a:lnSpc>
            </a:pPr>
            <a:r>
              <a:rPr lang="en-US" sz="10443">
                <a:solidFill>
                  <a:srgbClr val="0F2C33"/>
                </a:solidFill>
                <a:latin typeface="Oswald Bold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33" r="0" b="-93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576611" y="8353252"/>
            <a:ext cx="19974273" cy="1420979"/>
            <a:chOff x="0" y="0"/>
            <a:chExt cx="5260714" cy="37425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260714" cy="374250"/>
            </a:xfrm>
            <a:custGeom>
              <a:avLst/>
              <a:gdLst/>
              <a:ahLst/>
              <a:cxnLst/>
              <a:rect r="r" b="b" t="t" l="l"/>
              <a:pathLst>
                <a:path h="374250" w="5260714">
                  <a:moveTo>
                    <a:pt x="0" y="0"/>
                  </a:moveTo>
                  <a:lnTo>
                    <a:pt x="5260714" y="0"/>
                  </a:lnTo>
                  <a:lnTo>
                    <a:pt x="5260714" y="374250"/>
                  </a:lnTo>
                  <a:lnTo>
                    <a:pt x="0" y="374250"/>
                  </a:ln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5260714" cy="412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7216912" y="-911620"/>
            <a:ext cx="2942276" cy="2942276"/>
          </a:xfrm>
          <a:custGeom>
            <a:avLst/>
            <a:gdLst/>
            <a:ahLst/>
            <a:cxnLst/>
            <a:rect r="r" b="b" t="t" l="l"/>
            <a:pathLst>
              <a:path h="2942276" w="2942276">
                <a:moveTo>
                  <a:pt x="0" y="0"/>
                </a:moveTo>
                <a:lnTo>
                  <a:pt x="2942276" y="0"/>
                </a:lnTo>
                <a:lnTo>
                  <a:pt x="2942276" y="2942276"/>
                </a:lnTo>
                <a:lnTo>
                  <a:pt x="0" y="294227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841583" y="4432935"/>
            <a:ext cx="12604833" cy="16211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360"/>
              </a:lnSpc>
            </a:pPr>
            <a:r>
              <a:rPr lang="en-US" sz="12000">
                <a:solidFill>
                  <a:srgbClr val="0F2C33"/>
                </a:solidFill>
                <a:latin typeface="Oswald Bold"/>
              </a:rPr>
              <a:t>MODEL OVERVIEW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76611" y="8801100"/>
            <a:ext cx="19974273" cy="1861295"/>
            <a:chOff x="0" y="0"/>
            <a:chExt cx="5260714" cy="49021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260714" cy="490218"/>
            </a:xfrm>
            <a:custGeom>
              <a:avLst/>
              <a:gdLst/>
              <a:ahLst/>
              <a:cxnLst/>
              <a:rect r="r" b="b" t="t" l="l"/>
              <a:pathLst>
                <a:path h="490218" w="5260714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6076535" y="-1191430"/>
            <a:ext cx="2365530" cy="2382860"/>
          </a:xfrm>
          <a:custGeom>
            <a:avLst/>
            <a:gdLst/>
            <a:ahLst/>
            <a:cxnLst/>
            <a:rect r="r" b="b" t="t" l="l"/>
            <a:pathLst>
              <a:path h="2382860" w="2365530">
                <a:moveTo>
                  <a:pt x="0" y="0"/>
                </a:moveTo>
                <a:lnTo>
                  <a:pt x="2365530" y="0"/>
                </a:lnTo>
                <a:lnTo>
                  <a:pt x="2365530" y="2382860"/>
                </a:lnTo>
                <a:lnTo>
                  <a:pt x="0" y="23828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92761" y="7265988"/>
            <a:ext cx="1324974" cy="1324974"/>
          </a:xfrm>
          <a:custGeom>
            <a:avLst/>
            <a:gdLst/>
            <a:ahLst/>
            <a:cxnLst/>
            <a:rect r="r" b="b" t="t" l="l"/>
            <a:pathLst>
              <a:path h="1324974" w="1324974">
                <a:moveTo>
                  <a:pt x="0" y="0"/>
                </a:moveTo>
                <a:lnTo>
                  <a:pt x="1324973" y="0"/>
                </a:lnTo>
                <a:lnTo>
                  <a:pt x="1324973" y="1324973"/>
                </a:lnTo>
                <a:lnTo>
                  <a:pt x="0" y="132497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467796" y="1016034"/>
            <a:ext cx="5791504" cy="6912440"/>
          </a:xfrm>
          <a:custGeom>
            <a:avLst/>
            <a:gdLst/>
            <a:ahLst/>
            <a:cxnLst/>
            <a:rect r="r" b="b" t="t" l="l"/>
            <a:pathLst>
              <a:path h="6912440" w="5791504">
                <a:moveTo>
                  <a:pt x="0" y="0"/>
                </a:moveTo>
                <a:lnTo>
                  <a:pt x="5791504" y="0"/>
                </a:lnTo>
                <a:lnTo>
                  <a:pt x="5791504" y="6912440"/>
                </a:lnTo>
                <a:lnTo>
                  <a:pt x="0" y="691244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764016" y="2078827"/>
            <a:ext cx="7646509" cy="47680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843681" indent="-421841" lvl="1">
              <a:lnSpc>
                <a:spcPts val="5470"/>
              </a:lnSpc>
              <a:buFont typeface="Arial"/>
              <a:buChar char="•"/>
            </a:pPr>
            <a:r>
              <a:rPr lang="en-US" sz="3907">
                <a:solidFill>
                  <a:srgbClr val="0F2C33"/>
                </a:solidFill>
                <a:latin typeface="Quicksand Bold"/>
              </a:rPr>
              <a:t>An illustration of the CLIP joint embedding space.</a:t>
            </a:r>
          </a:p>
          <a:p>
            <a:pPr>
              <a:lnSpc>
                <a:spcPts val="5470"/>
              </a:lnSpc>
            </a:pPr>
          </a:p>
          <a:p>
            <a:pPr marL="843681" indent="-421841" lvl="1">
              <a:lnSpc>
                <a:spcPts val="5470"/>
              </a:lnSpc>
              <a:buFont typeface="Arial"/>
              <a:buChar char="•"/>
            </a:pPr>
            <a:r>
              <a:rPr lang="en-US" sz="3907">
                <a:solidFill>
                  <a:srgbClr val="0F2C33"/>
                </a:solidFill>
                <a:latin typeface="Quicksand Bold"/>
              </a:rPr>
              <a:t>Embedded text is relatively close to its corresponding visual embedding, but with a certain gap.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76611" y="8801100"/>
            <a:ext cx="19974273" cy="1861295"/>
            <a:chOff x="0" y="0"/>
            <a:chExt cx="5260714" cy="49021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260714" cy="490218"/>
            </a:xfrm>
            <a:custGeom>
              <a:avLst/>
              <a:gdLst/>
              <a:ahLst/>
              <a:cxnLst/>
              <a:rect r="r" b="b" t="t" l="l"/>
              <a:pathLst>
                <a:path h="490218" w="5260714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6076535" y="-1191430"/>
            <a:ext cx="2365530" cy="2382860"/>
          </a:xfrm>
          <a:custGeom>
            <a:avLst/>
            <a:gdLst/>
            <a:ahLst/>
            <a:cxnLst/>
            <a:rect r="r" b="b" t="t" l="l"/>
            <a:pathLst>
              <a:path h="2382860" w="2365530">
                <a:moveTo>
                  <a:pt x="0" y="0"/>
                </a:moveTo>
                <a:lnTo>
                  <a:pt x="2365530" y="0"/>
                </a:lnTo>
                <a:lnTo>
                  <a:pt x="2365530" y="2382860"/>
                </a:lnTo>
                <a:lnTo>
                  <a:pt x="0" y="23828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92761" y="7265988"/>
            <a:ext cx="1324974" cy="1324974"/>
          </a:xfrm>
          <a:custGeom>
            <a:avLst/>
            <a:gdLst/>
            <a:ahLst/>
            <a:cxnLst/>
            <a:rect r="r" b="b" t="t" l="l"/>
            <a:pathLst>
              <a:path h="1324974" w="1324974">
                <a:moveTo>
                  <a:pt x="0" y="0"/>
                </a:moveTo>
                <a:lnTo>
                  <a:pt x="1324973" y="0"/>
                </a:lnTo>
                <a:lnTo>
                  <a:pt x="1324973" y="1324973"/>
                </a:lnTo>
                <a:lnTo>
                  <a:pt x="0" y="132497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976001" y="1028700"/>
            <a:ext cx="4718862" cy="7070557"/>
          </a:xfrm>
          <a:custGeom>
            <a:avLst/>
            <a:gdLst/>
            <a:ahLst/>
            <a:cxnLst/>
            <a:rect r="r" b="b" t="t" l="l"/>
            <a:pathLst>
              <a:path h="7070557" w="4718862">
                <a:moveTo>
                  <a:pt x="0" y="0"/>
                </a:moveTo>
                <a:lnTo>
                  <a:pt x="4718861" y="0"/>
                </a:lnTo>
                <a:lnTo>
                  <a:pt x="4718861" y="7070557"/>
                </a:lnTo>
                <a:lnTo>
                  <a:pt x="0" y="707055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889089" y="2832432"/>
            <a:ext cx="9116116" cy="33964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843681" indent="-421841" lvl="1">
              <a:lnSpc>
                <a:spcPts val="5470"/>
              </a:lnSpc>
              <a:buFont typeface="Arial"/>
              <a:buChar char="•"/>
            </a:pPr>
            <a:r>
              <a:rPr lang="en-US" sz="3907">
                <a:solidFill>
                  <a:srgbClr val="0F2C33"/>
                </a:solidFill>
                <a:latin typeface="Quicksand Bold"/>
              </a:rPr>
              <a:t>CapDec trains </a:t>
            </a:r>
            <a:r>
              <a:rPr lang="en-US" sz="3907">
                <a:solidFill>
                  <a:srgbClr val="0F2C33"/>
                </a:solidFill>
                <a:latin typeface="Quicksand Bold"/>
              </a:rPr>
              <a:t>a model that decodes the CLIP embedding of text T back to text T , after noise-injection. </a:t>
            </a:r>
          </a:p>
          <a:p>
            <a:pPr marL="843681" indent="-421841" lvl="1">
              <a:lnSpc>
                <a:spcPts val="5470"/>
              </a:lnSpc>
              <a:buFont typeface="Arial"/>
              <a:buChar char="•"/>
            </a:pPr>
            <a:r>
              <a:rPr lang="en-US" sz="3907">
                <a:solidFill>
                  <a:srgbClr val="0F2C33"/>
                </a:solidFill>
                <a:latin typeface="Quicksand Bold"/>
              </a:rPr>
              <a:t>The encoders remain frozen.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76611" y="8801100"/>
            <a:ext cx="19974273" cy="1861295"/>
            <a:chOff x="0" y="0"/>
            <a:chExt cx="5260714" cy="49021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260714" cy="490218"/>
            </a:xfrm>
            <a:custGeom>
              <a:avLst/>
              <a:gdLst/>
              <a:ahLst/>
              <a:cxnLst/>
              <a:rect r="r" b="b" t="t" l="l"/>
              <a:pathLst>
                <a:path h="490218" w="5260714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6076535" y="-1191430"/>
            <a:ext cx="2365530" cy="2382860"/>
          </a:xfrm>
          <a:custGeom>
            <a:avLst/>
            <a:gdLst/>
            <a:ahLst/>
            <a:cxnLst/>
            <a:rect r="r" b="b" t="t" l="l"/>
            <a:pathLst>
              <a:path h="2382860" w="2365530">
                <a:moveTo>
                  <a:pt x="0" y="0"/>
                </a:moveTo>
                <a:lnTo>
                  <a:pt x="2365530" y="0"/>
                </a:lnTo>
                <a:lnTo>
                  <a:pt x="2365530" y="2382860"/>
                </a:lnTo>
                <a:lnTo>
                  <a:pt x="0" y="23828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92761" y="7265988"/>
            <a:ext cx="1324974" cy="1324974"/>
          </a:xfrm>
          <a:custGeom>
            <a:avLst/>
            <a:gdLst/>
            <a:ahLst/>
            <a:cxnLst/>
            <a:rect r="r" b="b" t="t" l="l"/>
            <a:pathLst>
              <a:path h="1324974" w="1324974">
                <a:moveTo>
                  <a:pt x="0" y="0"/>
                </a:moveTo>
                <a:lnTo>
                  <a:pt x="1324973" y="0"/>
                </a:lnTo>
                <a:lnTo>
                  <a:pt x="1324973" y="1324973"/>
                </a:lnTo>
                <a:lnTo>
                  <a:pt x="0" y="132497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415138" y="705602"/>
            <a:ext cx="3968652" cy="7581143"/>
          </a:xfrm>
          <a:custGeom>
            <a:avLst/>
            <a:gdLst/>
            <a:ahLst/>
            <a:cxnLst/>
            <a:rect r="r" b="b" t="t" l="l"/>
            <a:pathLst>
              <a:path h="7581143" w="3968652">
                <a:moveTo>
                  <a:pt x="0" y="0"/>
                </a:moveTo>
                <a:lnTo>
                  <a:pt x="3968652" y="0"/>
                </a:lnTo>
                <a:lnTo>
                  <a:pt x="3968652" y="7581144"/>
                </a:lnTo>
                <a:lnTo>
                  <a:pt x="0" y="758114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517734" y="3118682"/>
            <a:ext cx="10116699" cy="20248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843681" indent="-421841" lvl="1">
              <a:lnSpc>
                <a:spcPts val="5470"/>
              </a:lnSpc>
              <a:buFont typeface="Arial"/>
              <a:buChar char="•"/>
            </a:pPr>
            <a:r>
              <a:rPr lang="en-US" sz="3907">
                <a:solidFill>
                  <a:srgbClr val="0F2C33"/>
                </a:solidFill>
                <a:latin typeface="Quicksand Bold"/>
              </a:rPr>
              <a:t>At inference, CapDec simply decodes the embedding of an image using the trained decoder.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33" r="0" b="-93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576611" y="8353252"/>
            <a:ext cx="19974273" cy="1420979"/>
            <a:chOff x="0" y="0"/>
            <a:chExt cx="5260714" cy="37425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260714" cy="374250"/>
            </a:xfrm>
            <a:custGeom>
              <a:avLst/>
              <a:gdLst/>
              <a:ahLst/>
              <a:cxnLst/>
              <a:rect r="r" b="b" t="t" l="l"/>
              <a:pathLst>
                <a:path h="374250" w="5260714">
                  <a:moveTo>
                    <a:pt x="0" y="0"/>
                  </a:moveTo>
                  <a:lnTo>
                    <a:pt x="5260714" y="0"/>
                  </a:lnTo>
                  <a:lnTo>
                    <a:pt x="5260714" y="374250"/>
                  </a:lnTo>
                  <a:lnTo>
                    <a:pt x="0" y="374250"/>
                  </a:ln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5260714" cy="412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7216912" y="-911620"/>
            <a:ext cx="2942276" cy="2942276"/>
          </a:xfrm>
          <a:custGeom>
            <a:avLst/>
            <a:gdLst/>
            <a:ahLst/>
            <a:cxnLst/>
            <a:rect r="r" b="b" t="t" l="l"/>
            <a:pathLst>
              <a:path h="2942276" w="2942276">
                <a:moveTo>
                  <a:pt x="0" y="0"/>
                </a:moveTo>
                <a:lnTo>
                  <a:pt x="2942276" y="0"/>
                </a:lnTo>
                <a:lnTo>
                  <a:pt x="2942276" y="2942276"/>
                </a:lnTo>
                <a:lnTo>
                  <a:pt x="0" y="294227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841583" y="3651885"/>
            <a:ext cx="12604833" cy="3183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360"/>
              </a:lnSpc>
            </a:pPr>
            <a:r>
              <a:rPr lang="en-US" sz="12000">
                <a:solidFill>
                  <a:srgbClr val="0F2C33"/>
                </a:solidFill>
                <a:latin typeface="Oswald Bold"/>
              </a:rPr>
              <a:t>EXPERIMENTAL RESULTS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76611" y="8801100"/>
            <a:ext cx="19974273" cy="1861295"/>
            <a:chOff x="0" y="0"/>
            <a:chExt cx="5260714" cy="49021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260714" cy="490218"/>
            </a:xfrm>
            <a:custGeom>
              <a:avLst/>
              <a:gdLst/>
              <a:ahLst/>
              <a:cxnLst/>
              <a:rect r="r" b="b" t="t" l="l"/>
              <a:pathLst>
                <a:path h="490218" w="5260714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6076535" y="-1191430"/>
            <a:ext cx="2365530" cy="2382860"/>
          </a:xfrm>
          <a:custGeom>
            <a:avLst/>
            <a:gdLst/>
            <a:ahLst/>
            <a:cxnLst/>
            <a:rect r="r" b="b" t="t" l="l"/>
            <a:pathLst>
              <a:path h="2382860" w="2365530">
                <a:moveTo>
                  <a:pt x="0" y="0"/>
                </a:moveTo>
                <a:lnTo>
                  <a:pt x="2365530" y="0"/>
                </a:lnTo>
                <a:lnTo>
                  <a:pt x="2365530" y="2382860"/>
                </a:lnTo>
                <a:lnTo>
                  <a:pt x="0" y="23828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92761" y="7265988"/>
            <a:ext cx="1324974" cy="1324974"/>
          </a:xfrm>
          <a:custGeom>
            <a:avLst/>
            <a:gdLst/>
            <a:ahLst/>
            <a:cxnLst/>
            <a:rect r="r" b="b" t="t" l="l"/>
            <a:pathLst>
              <a:path h="1324974" w="1324974">
                <a:moveTo>
                  <a:pt x="0" y="0"/>
                </a:moveTo>
                <a:lnTo>
                  <a:pt x="1324973" y="0"/>
                </a:lnTo>
                <a:lnTo>
                  <a:pt x="1324973" y="1324973"/>
                </a:lnTo>
                <a:lnTo>
                  <a:pt x="0" y="132497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407205" y="3470034"/>
            <a:ext cx="14006643" cy="4070035"/>
          </a:xfrm>
          <a:custGeom>
            <a:avLst/>
            <a:gdLst/>
            <a:ahLst/>
            <a:cxnLst/>
            <a:rect r="r" b="b" t="t" l="l"/>
            <a:pathLst>
              <a:path h="4070035" w="14006643">
                <a:moveTo>
                  <a:pt x="0" y="0"/>
                </a:moveTo>
                <a:lnTo>
                  <a:pt x="14006642" y="0"/>
                </a:lnTo>
                <a:lnTo>
                  <a:pt x="14006642" y="4070034"/>
                </a:lnTo>
                <a:lnTo>
                  <a:pt x="0" y="407003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146438" y="1844434"/>
            <a:ext cx="15995124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0F2C33"/>
                </a:solidFill>
                <a:latin typeface="Quicksand Bold"/>
              </a:rPr>
              <a:t>Running on COCO 2014 (0.015 noise)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76611" y="8801100"/>
            <a:ext cx="19974273" cy="1861295"/>
            <a:chOff x="0" y="0"/>
            <a:chExt cx="5260714" cy="49021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260714" cy="490218"/>
            </a:xfrm>
            <a:custGeom>
              <a:avLst/>
              <a:gdLst/>
              <a:ahLst/>
              <a:cxnLst/>
              <a:rect r="r" b="b" t="t" l="l"/>
              <a:pathLst>
                <a:path h="490218" w="5260714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6076535" y="-1191430"/>
            <a:ext cx="2365530" cy="2382860"/>
          </a:xfrm>
          <a:custGeom>
            <a:avLst/>
            <a:gdLst/>
            <a:ahLst/>
            <a:cxnLst/>
            <a:rect r="r" b="b" t="t" l="l"/>
            <a:pathLst>
              <a:path h="2382860" w="2365530">
                <a:moveTo>
                  <a:pt x="0" y="0"/>
                </a:moveTo>
                <a:lnTo>
                  <a:pt x="2365530" y="0"/>
                </a:lnTo>
                <a:lnTo>
                  <a:pt x="2365530" y="2382860"/>
                </a:lnTo>
                <a:lnTo>
                  <a:pt x="0" y="23828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92761" y="7265988"/>
            <a:ext cx="1324974" cy="1324974"/>
          </a:xfrm>
          <a:custGeom>
            <a:avLst/>
            <a:gdLst/>
            <a:ahLst/>
            <a:cxnLst/>
            <a:rect r="r" b="b" t="t" l="l"/>
            <a:pathLst>
              <a:path h="1324974" w="1324974">
                <a:moveTo>
                  <a:pt x="0" y="0"/>
                </a:moveTo>
                <a:lnTo>
                  <a:pt x="1324973" y="0"/>
                </a:lnTo>
                <a:lnTo>
                  <a:pt x="1324973" y="1324973"/>
                </a:lnTo>
                <a:lnTo>
                  <a:pt x="0" y="132497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346813" y="3690919"/>
            <a:ext cx="14127425" cy="4127296"/>
          </a:xfrm>
          <a:custGeom>
            <a:avLst/>
            <a:gdLst/>
            <a:ahLst/>
            <a:cxnLst/>
            <a:rect r="r" b="b" t="t" l="l"/>
            <a:pathLst>
              <a:path h="4127296" w="14127425">
                <a:moveTo>
                  <a:pt x="0" y="0"/>
                </a:moveTo>
                <a:lnTo>
                  <a:pt x="14127425" y="0"/>
                </a:lnTo>
                <a:lnTo>
                  <a:pt x="14127425" y="4127296"/>
                </a:lnTo>
                <a:lnTo>
                  <a:pt x="0" y="412729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146438" y="1844434"/>
            <a:ext cx="15995124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0F2C33"/>
                </a:solidFill>
                <a:latin typeface="Quicksand Bold"/>
              </a:rPr>
              <a:t>Running on Nocaps (0.015 noise) (working stably)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76611" y="8801100"/>
            <a:ext cx="19974273" cy="1861295"/>
            <a:chOff x="0" y="0"/>
            <a:chExt cx="5260714" cy="49021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260714" cy="490218"/>
            </a:xfrm>
            <a:custGeom>
              <a:avLst/>
              <a:gdLst/>
              <a:ahLst/>
              <a:cxnLst/>
              <a:rect r="r" b="b" t="t" l="l"/>
              <a:pathLst>
                <a:path h="490218" w="5260714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6076535" y="-1191430"/>
            <a:ext cx="2365530" cy="2382860"/>
          </a:xfrm>
          <a:custGeom>
            <a:avLst/>
            <a:gdLst/>
            <a:ahLst/>
            <a:cxnLst/>
            <a:rect r="r" b="b" t="t" l="l"/>
            <a:pathLst>
              <a:path h="2382860" w="2365530">
                <a:moveTo>
                  <a:pt x="0" y="0"/>
                </a:moveTo>
                <a:lnTo>
                  <a:pt x="2365530" y="0"/>
                </a:lnTo>
                <a:lnTo>
                  <a:pt x="2365530" y="2382860"/>
                </a:lnTo>
                <a:lnTo>
                  <a:pt x="0" y="23828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92761" y="7265988"/>
            <a:ext cx="1324974" cy="1324974"/>
          </a:xfrm>
          <a:custGeom>
            <a:avLst/>
            <a:gdLst/>
            <a:ahLst/>
            <a:cxnLst/>
            <a:rect r="r" b="b" t="t" l="l"/>
            <a:pathLst>
              <a:path h="1324974" w="1324974">
                <a:moveTo>
                  <a:pt x="0" y="0"/>
                </a:moveTo>
                <a:lnTo>
                  <a:pt x="1324973" y="0"/>
                </a:lnTo>
                <a:lnTo>
                  <a:pt x="1324973" y="1324973"/>
                </a:lnTo>
                <a:lnTo>
                  <a:pt x="0" y="132497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011293" y="3551542"/>
            <a:ext cx="14265414" cy="3714445"/>
          </a:xfrm>
          <a:custGeom>
            <a:avLst/>
            <a:gdLst/>
            <a:ahLst/>
            <a:cxnLst/>
            <a:rect r="r" b="b" t="t" l="l"/>
            <a:pathLst>
              <a:path h="3714445" w="14265414">
                <a:moveTo>
                  <a:pt x="0" y="0"/>
                </a:moveTo>
                <a:lnTo>
                  <a:pt x="14265414" y="0"/>
                </a:lnTo>
                <a:lnTo>
                  <a:pt x="14265414" y="3714446"/>
                </a:lnTo>
                <a:lnTo>
                  <a:pt x="0" y="371444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1459" r="0" b="-1459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146438" y="1844434"/>
            <a:ext cx="16528970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0F2C33"/>
                </a:solidFill>
                <a:latin typeface="Quicksand Bold"/>
              </a:rPr>
              <a:t>Running on Flickr8k (0.015 noise) (bad generalization)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DAF5BoBLfVw</dc:identifier>
  <dcterms:modified xsi:type="dcterms:W3CDTF">2011-08-01T06:04:30Z</dcterms:modified>
  <cp:revision>1</cp:revision>
  <dc:title>Dark Green and White Modern Minimalist Thesis Defense Presentation</dc:title>
</cp:coreProperties>
</file>